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2" r:id="rId2"/>
  </p:sldIdLst>
  <p:sldSz cx="9144000" cy="6858000" type="screen4x3"/>
  <p:notesSz cx="9309100" cy="6954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736">
          <p15:clr>
            <a:srgbClr val="A4A3A4"/>
          </p15:clr>
        </p15:guide>
        <p15:guide id="2" orient="horz" pos="1017">
          <p15:clr>
            <a:srgbClr val="A4A3A4"/>
          </p15:clr>
        </p15:guide>
        <p15:guide id="3" orient="horz" pos="3302">
          <p15:clr>
            <a:srgbClr val="A4A3A4"/>
          </p15:clr>
        </p15:guide>
        <p15:guide id="4" orient="horz" pos="2309">
          <p15:clr>
            <a:srgbClr val="A4A3A4"/>
          </p15:clr>
        </p15:guide>
        <p15:guide id="5" orient="horz" pos="1204">
          <p15:clr>
            <a:srgbClr val="A4A3A4"/>
          </p15:clr>
        </p15:guide>
        <p15:guide id="6" orient="horz" pos="2204">
          <p15:clr>
            <a:srgbClr val="A4A3A4"/>
          </p15:clr>
        </p15:guide>
        <p15:guide id="7" orient="horz" pos="969">
          <p15:clr>
            <a:srgbClr val="A4A3A4"/>
          </p15:clr>
        </p15:guide>
        <p15:guide id="8" orient="horz" pos="3564">
          <p15:clr>
            <a:srgbClr val="A4A3A4"/>
          </p15:clr>
        </p15:guide>
        <p15:guide id="9" pos="3442">
          <p15:clr>
            <a:srgbClr val="A4A3A4"/>
          </p15:clr>
        </p15:guide>
        <p15:guide id="10" pos="2880" userDrawn="1">
          <p15:clr>
            <a:srgbClr val="A4A3A4"/>
          </p15:clr>
        </p15:guide>
        <p15:guide id="11" pos="3321">
          <p15:clr>
            <a:srgbClr val="A4A3A4"/>
          </p15:clr>
        </p15:guide>
        <p15:guide id="12" pos="2808" userDrawn="1">
          <p15:clr>
            <a:srgbClr val="A4A3A4"/>
          </p15:clr>
        </p15:guide>
        <p15:guide id="13" pos="29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00"/>
    <a:srgbClr val="FF7234"/>
    <a:srgbClr val="40AD48"/>
    <a:srgbClr val="FEE5CD"/>
    <a:srgbClr val="102C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0505E3EF-67EA-436B-97B2-0124C06EBD2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83" autoAdjust="0"/>
    <p:restoredTop sz="85959" autoAdjust="0"/>
  </p:normalViewPr>
  <p:slideViewPr>
    <p:cSldViewPr snapToGrid="0" showGuides="1">
      <p:cViewPr>
        <p:scale>
          <a:sx n="125" d="100"/>
          <a:sy n="125" d="100"/>
        </p:scale>
        <p:origin x="-732" y="870"/>
      </p:cViewPr>
      <p:guideLst>
        <p:guide orient="horz" pos="1736"/>
        <p:guide orient="horz" pos="1017"/>
        <p:guide orient="horz" pos="3302"/>
        <p:guide orient="horz" pos="2309"/>
        <p:guide orient="horz" pos="1204"/>
        <p:guide orient="horz" pos="2204"/>
        <p:guide orient="horz" pos="969"/>
        <p:guide orient="horz" pos="3564"/>
        <p:guide pos="3442"/>
        <p:guide pos="2880"/>
        <p:guide pos="3321"/>
        <p:guide pos="2808"/>
        <p:guide pos="295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33943" cy="347742"/>
          </a:xfrm>
          <a:prstGeom prst="rect">
            <a:avLst/>
          </a:prstGeom>
        </p:spPr>
        <p:txBody>
          <a:bodyPr vert="horz" lIns="93169" tIns="46585" rIns="93169" bIns="4658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004" y="0"/>
            <a:ext cx="4033943" cy="347742"/>
          </a:xfrm>
          <a:prstGeom prst="rect">
            <a:avLst/>
          </a:prstGeom>
        </p:spPr>
        <p:txBody>
          <a:bodyPr vert="horz" lIns="93169" tIns="46585" rIns="93169" bIns="46585" rtlCol="0"/>
          <a:lstStyle>
            <a:lvl1pPr algn="r">
              <a:defRPr sz="1200"/>
            </a:lvl1pPr>
          </a:lstStyle>
          <a:p>
            <a:fld id="{84EDC4F5-BC15-4B26-9165-830307F4410C}" type="datetimeFigureOut">
              <a:rPr lang="en-US" smtClean="0"/>
              <a:pPr/>
              <a:t>9/28/2016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16238" y="522288"/>
            <a:ext cx="3478212" cy="2608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9" tIns="46585" rIns="93169" bIns="4658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1" y="3303549"/>
            <a:ext cx="7447279" cy="3129677"/>
          </a:xfrm>
          <a:prstGeom prst="rect">
            <a:avLst/>
          </a:prstGeom>
        </p:spPr>
        <p:txBody>
          <a:bodyPr vert="horz" lIns="93169" tIns="46585" rIns="93169" bIns="4658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05890"/>
            <a:ext cx="4033943" cy="347742"/>
          </a:xfrm>
          <a:prstGeom prst="rect">
            <a:avLst/>
          </a:prstGeom>
        </p:spPr>
        <p:txBody>
          <a:bodyPr vert="horz" lIns="93169" tIns="46585" rIns="93169" bIns="4658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004" y="6605890"/>
            <a:ext cx="4033943" cy="347742"/>
          </a:xfrm>
          <a:prstGeom prst="rect">
            <a:avLst/>
          </a:prstGeom>
        </p:spPr>
        <p:txBody>
          <a:bodyPr vert="horz" lIns="93169" tIns="46585" rIns="93169" bIns="46585" rtlCol="0" anchor="b"/>
          <a:lstStyle>
            <a:lvl1pPr algn="r">
              <a:defRPr sz="1200"/>
            </a:lvl1pPr>
          </a:lstStyle>
          <a:p>
            <a:fld id="{0F8F56F4-BE28-46D3-9760-25634DCEA6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832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F56F4-BE28-46D3-9760-25634DCEA6C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308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drf.org/" TargetMode="External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105400"/>
            <a:ext cx="9144000" cy="476250"/>
          </a:xfrm>
        </p:spPr>
        <p:txBody>
          <a:bodyPr lIns="0" tIns="0" rIns="0" bIns="0" anchor="t">
            <a:noAutofit/>
          </a:bodyPr>
          <a:lstStyle>
            <a:lvl1pPr algn="ctr">
              <a:defRPr sz="32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638800"/>
            <a:ext cx="9144000" cy="381000"/>
          </a:xfrm>
        </p:spPr>
        <p:txBody>
          <a:bodyPr/>
          <a:lstStyle>
            <a:lvl1pPr marL="0" indent="0" algn="ctr">
              <a:buNone/>
              <a:defRPr>
                <a:solidFill>
                  <a:srgbClr val="102C5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 descr="130905718_KC2_VL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130905718_KC2_VL2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914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130905718_KC2_VL2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76600"/>
            <a:ext cx="9144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7434943" y="6520544"/>
            <a:ext cx="1709057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05200" y="6038869"/>
            <a:ext cx="2133600" cy="168275"/>
          </a:xfrm>
          <a:solidFill>
            <a:schemeClr val="bg1"/>
          </a:solidFill>
        </p:spPr>
        <p:txBody>
          <a:bodyPr/>
          <a:lstStyle>
            <a:lvl1pPr algn="ctr">
              <a:defRPr sz="1400">
                <a:solidFill>
                  <a:schemeClr val="accent1"/>
                </a:solidFill>
              </a:defRPr>
            </a:lvl1pPr>
          </a:lstStyle>
          <a:p>
            <a:fld id="{2BAC4547-41AB-407B-A70F-B2DEBA684C93}" type="datetime2">
              <a:rPr lang="en-US" smtClean="0"/>
              <a:pPr/>
              <a:t>Wednesday, September 28,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414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B97B-6043-4D0E-9002-F5DE00500E2A}" type="datetime1">
              <a:rPr lang="en-US" smtClean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DB7E-A526-49DE-ABD7-90A5490CAC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325757"/>
            <a:ext cx="9144000" cy="18387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330450"/>
            <a:ext cx="7772400" cy="1849437"/>
          </a:xfrm>
        </p:spPr>
        <p:txBody>
          <a:bodyPr anchor="ctr">
            <a:normAutofit/>
          </a:bodyPr>
          <a:lstStyle>
            <a:lvl1pPr algn="l">
              <a:defRPr sz="36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break/change bar color-- Calibri Light (Headings) 36pt </a:t>
            </a:r>
          </a:p>
        </p:txBody>
      </p:sp>
    </p:spTree>
    <p:extLst>
      <p:ext uri="{BB962C8B-B14F-4D97-AF65-F5344CB8AC3E}">
        <p14:creationId xmlns:p14="http://schemas.microsoft.com/office/powerpoint/2010/main" val="4115451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B97B-6043-4D0E-9002-F5DE00500E2A}" type="datetime1">
              <a:rPr lang="en-US" smtClean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DB7E-A526-49DE-ABD7-90A5490CAC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325757"/>
            <a:ext cx="9144000" cy="183873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330450"/>
            <a:ext cx="7772400" cy="1849437"/>
          </a:xfrm>
        </p:spPr>
        <p:txBody>
          <a:bodyPr anchor="ctr">
            <a:normAutofit/>
          </a:bodyPr>
          <a:lstStyle>
            <a:lvl1pPr algn="l">
              <a:defRPr sz="36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break/change bar color-- Calibri Light (Headings) 36pt </a:t>
            </a:r>
          </a:p>
        </p:txBody>
      </p:sp>
    </p:spTree>
    <p:extLst>
      <p:ext uri="{BB962C8B-B14F-4D97-AF65-F5344CB8AC3E}">
        <p14:creationId xmlns:p14="http://schemas.microsoft.com/office/powerpoint/2010/main" val="4051993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98EB-3A07-4903-BD8D-044984C2EAFA}" type="datetime1">
              <a:rPr lang="en-US" smtClean="0"/>
              <a:pPr/>
              <a:t>9/28/2016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DB7E-A526-49DE-ABD7-90A5490CAC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9" y="564626"/>
            <a:ext cx="8258783" cy="300984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017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sz="1600" b="1" cap="all" baseline="0">
                <a:solidFill>
                  <a:srgbClr val="102C5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sz="1600" b="1" cap="all" baseline="0">
                <a:solidFill>
                  <a:srgbClr val="102C5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931D4-61F0-4BDE-A837-70C5D0345292}" type="datetime1">
              <a:rPr lang="en-US" smtClean="0"/>
              <a:pPr/>
              <a:t>9/28/2016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DB7E-A526-49DE-ABD7-90A5490CAC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9" y="564626"/>
            <a:ext cx="8258783" cy="300984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3144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530626"/>
            <a:ext cx="9144000" cy="459187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sz="1600" b="1" cap="all" baseline="0">
                <a:solidFill>
                  <a:srgbClr val="102C5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sz="1600" b="1" cap="all" baseline="0">
                <a:solidFill>
                  <a:srgbClr val="102C5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931D4-61F0-4BDE-A837-70C5D0345292}" type="datetime1">
              <a:rPr lang="en-US" smtClean="0"/>
              <a:pPr/>
              <a:t>9/28/2016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DB7E-A526-49DE-ABD7-90A5490CAC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9" y="564626"/>
            <a:ext cx="8258783" cy="300984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678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C139-81DF-435A-98A7-C8721BB7D340}" type="datetime1">
              <a:rPr lang="en-US" smtClean="0"/>
              <a:pPr/>
              <a:t>9/28/2016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DB7E-A526-49DE-ABD7-90A5490CAC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061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67CD4-3C85-42D3-A22B-572740A14727}" type="datetime1">
              <a:rPr lang="en-US" smtClean="0"/>
              <a:pPr/>
              <a:t>9/28/2016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DB7E-A526-49DE-ABD7-90A5490CAC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730623"/>
            <a:ext cx="8229600" cy="532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9" y="564626"/>
            <a:ext cx="8258783" cy="300984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0604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911350"/>
            <a:ext cx="9144000" cy="33305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67CD4-3C85-42D3-A22B-572740A14727}" type="datetime1">
              <a:rPr lang="en-US" smtClean="0"/>
              <a:pPr/>
              <a:t>9/28/2016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DB7E-A526-49DE-ABD7-90A5490CAC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730623"/>
            <a:ext cx="8229600" cy="532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Here’s Where You Can Find Us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199" y="564626"/>
            <a:ext cx="8258783" cy="300984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CONTACT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5133860" y="4633588"/>
            <a:ext cx="26550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>
                <a:hlinkClick r:id="rId2"/>
              </a:rPr>
              <a:t>www.jdrf.org</a:t>
            </a:r>
            <a:endParaRPr lang="en-US" sz="1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 hasCustomPrompt="1"/>
          </p:nvPr>
        </p:nvSpPr>
        <p:spPr>
          <a:xfrm>
            <a:off x="617537" y="2281240"/>
            <a:ext cx="4207851" cy="373826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3600" cap="all" baseline="0">
                <a:solidFill>
                  <a:schemeClr val="tx2"/>
                </a:solidFill>
                <a:latin typeface="Calibri Light" panose="020F0302020204030204" pitchFamily="34" charset="0"/>
              </a:defRPr>
            </a:lvl1pPr>
            <a:lvl2pPr marL="457200" indent="0" algn="r">
              <a:buFontTx/>
              <a:buNone/>
              <a:defRPr sz="1800" i="1">
                <a:solidFill>
                  <a:schemeClr val="tx2"/>
                </a:solidFill>
              </a:defRPr>
            </a:lvl2pPr>
            <a:lvl3pPr marL="914400" indent="0" algn="r">
              <a:buFontTx/>
              <a:buNone/>
              <a:defRPr sz="1600">
                <a:solidFill>
                  <a:schemeClr val="accent1"/>
                </a:solidFill>
              </a:defRPr>
            </a:lvl3pPr>
            <a:lvl4pPr marL="1371600" indent="0" algn="r">
              <a:buFontTx/>
              <a:buNone/>
              <a:defRPr sz="1400">
                <a:solidFill>
                  <a:schemeClr val="accent1"/>
                </a:solidFill>
              </a:defRPr>
            </a:lvl4pPr>
            <a:lvl5pPr marL="1828800" indent="0" algn="r">
              <a:buFontTx/>
              <a:buNone/>
              <a:defRPr sz="1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CONTACT NAME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4968608" y="2038120"/>
            <a:ext cx="0" cy="293048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5"/>
          <p:cNvSpPr>
            <a:spLocks noGrp="1"/>
          </p:cNvSpPr>
          <p:nvPr>
            <p:ph sz="quarter" idx="16" hasCustomPrompt="1"/>
          </p:nvPr>
        </p:nvSpPr>
        <p:spPr>
          <a:xfrm>
            <a:off x="648751" y="2775164"/>
            <a:ext cx="4207851" cy="430746"/>
          </a:xfrm>
        </p:spPr>
        <p:txBody>
          <a:bodyPr>
            <a:normAutofit/>
          </a:bodyPr>
          <a:lstStyle>
            <a:lvl1pPr marL="0" indent="0" algn="r">
              <a:buFontTx/>
              <a:buNone/>
              <a:defRPr sz="2400" cap="all" baseline="0">
                <a:solidFill>
                  <a:schemeClr val="tx2"/>
                </a:solidFill>
                <a:latin typeface="Calibri Light" panose="020F0302020204030204" pitchFamily="34" charset="0"/>
              </a:defRPr>
            </a:lvl1pPr>
            <a:lvl2pPr marL="457200" indent="0" algn="r">
              <a:buFontTx/>
              <a:buNone/>
              <a:defRPr sz="1800" i="1" cap="none" baseline="0">
                <a:solidFill>
                  <a:schemeClr val="tx2"/>
                </a:solidFill>
              </a:defRPr>
            </a:lvl2pPr>
            <a:lvl3pPr marL="914400" indent="0" algn="r">
              <a:buFontTx/>
              <a:buNone/>
              <a:defRPr sz="1600">
                <a:solidFill>
                  <a:schemeClr val="accent1"/>
                </a:solidFill>
              </a:defRPr>
            </a:lvl3pPr>
            <a:lvl4pPr marL="1371600" indent="0" algn="r">
              <a:buFontTx/>
              <a:buNone/>
              <a:defRPr sz="1400">
                <a:solidFill>
                  <a:schemeClr val="accent1"/>
                </a:solidFill>
              </a:defRPr>
            </a:lvl4pPr>
            <a:lvl5pPr marL="1828800" indent="0" algn="r">
              <a:buFontTx/>
              <a:buNone/>
              <a:defRPr sz="1400">
                <a:solidFill>
                  <a:schemeClr val="accent1"/>
                </a:solidFill>
              </a:defRPr>
            </a:lvl5pPr>
          </a:lstStyle>
          <a:p>
            <a:pPr lvl="1"/>
            <a:r>
              <a:rPr lang="en-US" dirty="0"/>
              <a:t>Contact Title Goes Here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5056757" y="2379473"/>
            <a:ext cx="3746500" cy="186202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spcBef>
                <a:spcPts val="0"/>
              </a:spcBef>
              <a:buNone/>
              <a:defRPr sz="1600"/>
            </a:lvl2pPr>
            <a:lvl3pPr marL="914400" indent="0">
              <a:spcBef>
                <a:spcPts val="0"/>
              </a:spcBef>
              <a:buNone/>
              <a:defRPr sz="1600"/>
            </a:lvl3pPr>
            <a:lvl4pPr marL="1371600" indent="0">
              <a:spcBef>
                <a:spcPts val="0"/>
              </a:spcBef>
              <a:buNone/>
              <a:defRPr sz="1600"/>
            </a:lvl4pPr>
            <a:lvl5pPr marL="1828800" indent="0">
              <a:spcBef>
                <a:spcPts val="0"/>
              </a:spcBef>
              <a:buNone/>
              <a:defRPr sz="1600"/>
            </a:lvl5pPr>
          </a:lstStyle>
          <a:p>
            <a:pPr lvl="0"/>
            <a:r>
              <a:rPr lang="en-US" dirty="0"/>
              <a:t>e: email goes here</a:t>
            </a:r>
          </a:p>
          <a:p>
            <a:pPr lvl="0"/>
            <a:r>
              <a:rPr lang="en-US" dirty="0"/>
              <a:t>o: office number</a:t>
            </a:r>
          </a:p>
          <a:p>
            <a:pPr lvl="0"/>
            <a:r>
              <a:rPr lang="en-US" dirty="0"/>
              <a:t>m: mobile number</a:t>
            </a:r>
          </a:p>
          <a:p>
            <a:pPr lvl="0"/>
            <a:r>
              <a:rPr lang="en-US" dirty="0"/>
              <a:t>City, State</a:t>
            </a:r>
          </a:p>
        </p:txBody>
      </p:sp>
    </p:spTree>
    <p:extLst>
      <p:ext uri="{BB962C8B-B14F-4D97-AF65-F5344CB8AC3E}">
        <p14:creationId xmlns:p14="http://schemas.microsoft.com/office/powerpoint/2010/main" val="2854486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67CD4-3C85-42D3-A22B-572740A14727}" type="datetime1">
              <a:rPr lang="en-US" smtClean="0"/>
              <a:pPr/>
              <a:t>9/28/2016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DB7E-A526-49DE-ABD7-90A5490CAC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730623"/>
            <a:ext cx="8229600" cy="532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1530626"/>
            <a:ext cx="9144000" cy="459187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9" y="564626"/>
            <a:ext cx="8258783" cy="300984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0736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3398-EA82-4186-A5FF-63A19BD22F7C}" type="datetime1">
              <a:rPr lang="en-US" smtClean="0"/>
              <a:pPr/>
              <a:t>9/28/2016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DB7E-A526-49DE-ABD7-90A5490CAC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921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D2D4-7E32-4975-9382-3D5F49904AAF}" type="datetime1">
              <a:rPr lang="en-US" smtClean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DB7E-A526-49DE-ABD7-90A5490CAC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839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5626"/>
            <a:ext cx="3008313" cy="1162050"/>
          </a:xfrm>
        </p:spPr>
        <p:txBody>
          <a:bodyPr anchor="t"/>
          <a:lstStyle>
            <a:lvl1pPr algn="l">
              <a:defRPr sz="2000" b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97677"/>
            <a:ext cx="3008313" cy="4255698"/>
          </a:xfrm>
        </p:spPr>
        <p:txBody>
          <a:bodyPr anchor="t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C472B-36B3-4743-A42B-2C6FB25F938A}" type="datetime1">
              <a:rPr lang="en-US" smtClean="0"/>
              <a:pPr/>
              <a:t>9/28/2016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DB7E-A526-49DE-ABD7-90A5490CAC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564626"/>
            <a:ext cx="2996006" cy="300984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3668339" y="247650"/>
            <a:ext cx="5153025" cy="589438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502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42CD1-D802-4007-B177-88D236B164B8}" type="datetime1">
              <a:rPr lang="en-US" smtClean="0"/>
              <a:pPr/>
              <a:t>9/28/2016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DB7E-A526-49DE-ABD7-90A5490CAC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721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87A3-539F-42CE-BB70-725B3E021C39}" type="datetime1">
              <a:rPr lang="en-US" smtClean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DB7E-A526-49DE-ABD7-90A5490CAC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9" y="564626"/>
            <a:ext cx="8258783" cy="300984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730623"/>
            <a:ext cx="8229600" cy="532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5319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9250" y="1600200"/>
            <a:ext cx="3257550" cy="4525963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87A3-539F-42CE-BB70-725B3E021C39}" type="datetime1">
              <a:rPr lang="en-US" smtClean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DB7E-A526-49DE-ABD7-90A5490CAC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9" y="564626"/>
            <a:ext cx="8258783" cy="300984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730623"/>
            <a:ext cx="8229600" cy="532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0" y="1599883"/>
            <a:ext cx="5419725" cy="4526280"/>
          </a:xfrm>
        </p:spPr>
        <p:txBody>
          <a:bodyPr anchor="t"/>
          <a:lstStyle>
            <a:lvl1pPr marL="0" indent="0" algn="ctr">
              <a:buNone/>
              <a:defRPr baseline="0"/>
            </a:lvl1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Click to Add Image</a:t>
            </a:r>
          </a:p>
        </p:txBody>
      </p:sp>
    </p:spTree>
    <p:extLst>
      <p:ext uri="{BB962C8B-B14F-4D97-AF65-F5344CB8AC3E}">
        <p14:creationId xmlns:p14="http://schemas.microsoft.com/office/powerpoint/2010/main" val="371926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530626"/>
            <a:ext cx="9144000" cy="459187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987A3-539F-42CE-BB70-725B3E021C39}" type="datetime1">
              <a:rPr lang="en-US" smtClean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DB7E-A526-49DE-ABD7-90A5490CAC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9" y="564626"/>
            <a:ext cx="8258783" cy="300984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730623"/>
            <a:ext cx="8229600" cy="532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5133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B97B-6043-4D0E-9002-F5DE00500E2A}" type="datetime1">
              <a:rPr lang="en-US" smtClean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DB7E-A526-49DE-ABD7-90A5490CAC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325757"/>
            <a:ext cx="9144000" cy="1838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330450"/>
            <a:ext cx="7772400" cy="1849437"/>
          </a:xfrm>
        </p:spPr>
        <p:txBody>
          <a:bodyPr anchor="ctr">
            <a:normAutofit/>
          </a:bodyPr>
          <a:lstStyle>
            <a:lvl1pPr algn="l">
              <a:defRPr sz="36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break/change bar color-- Calibri Light (Headings) 36pt </a:t>
            </a:r>
          </a:p>
        </p:txBody>
      </p:sp>
    </p:spTree>
    <p:extLst>
      <p:ext uri="{BB962C8B-B14F-4D97-AF65-F5344CB8AC3E}">
        <p14:creationId xmlns:p14="http://schemas.microsoft.com/office/powerpoint/2010/main" val="4288749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B97B-6043-4D0E-9002-F5DE00500E2A}" type="datetime1">
              <a:rPr lang="en-US" smtClean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DB7E-A526-49DE-ABD7-90A5490CAC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325757"/>
            <a:ext cx="9144000" cy="18387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330450"/>
            <a:ext cx="7772400" cy="1849437"/>
          </a:xfrm>
        </p:spPr>
        <p:txBody>
          <a:bodyPr anchor="ctr">
            <a:normAutofit/>
          </a:bodyPr>
          <a:lstStyle>
            <a:lvl1pPr algn="l">
              <a:defRPr sz="36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break/change bar color-- Calibri Light (Headings) 36pt </a:t>
            </a:r>
          </a:p>
        </p:txBody>
      </p:sp>
    </p:spTree>
    <p:extLst>
      <p:ext uri="{BB962C8B-B14F-4D97-AF65-F5344CB8AC3E}">
        <p14:creationId xmlns:p14="http://schemas.microsoft.com/office/powerpoint/2010/main" val="1619336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B97B-6043-4D0E-9002-F5DE00500E2A}" type="datetime1">
              <a:rPr lang="en-US" smtClean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DB7E-A526-49DE-ABD7-90A5490CAC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325757"/>
            <a:ext cx="9144000" cy="1838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330450"/>
            <a:ext cx="7772400" cy="1849437"/>
          </a:xfrm>
        </p:spPr>
        <p:txBody>
          <a:bodyPr anchor="ctr">
            <a:normAutofit/>
          </a:bodyPr>
          <a:lstStyle>
            <a:lvl1pPr algn="l">
              <a:defRPr sz="36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break/change bar color-- Calibri Light (Headings) 36pt </a:t>
            </a:r>
          </a:p>
        </p:txBody>
      </p:sp>
    </p:spTree>
    <p:extLst>
      <p:ext uri="{BB962C8B-B14F-4D97-AF65-F5344CB8AC3E}">
        <p14:creationId xmlns:p14="http://schemas.microsoft.com/office/powerpoint/2010/main" val="3974591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DB97B-6043-4D0E-9002-F5DE00500E2A}" type="datetime1">
              <a:rPr lang="en-US" smtClean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DB7E-A526-49DE-ABD7-90A5490CAC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325757"/>
            <a:ext cx="9144000" cy="183873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330450"/>
            <a:ext cx="7772400" cy="1849437"/>
          </a:xfrm>
        </p:spPr>
        <p:txBody>
          <a:bodyPr anchor="ctr">
            <a:normAutofit/>
          </a:bodyPr>
          <a:lstStyle>
            <a:lvl1pPr algn="l">
              <a:defRPr sz="36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break/change bar color-- Calibri Light (Headings) 36pt </a:t>
            </a:r>
          </a:p>
        </p:txBody>
      </p:sp>
    </p:spTree>
    <p:extLst>
      <p:ext uri="{BB962C8B-B14F-4D97-AF65-F5344CB8AC3E}">
        <p14:creationId xmlns:p14="http://schemas.microsoft.com/office/powerpoint/2010/main" val="2196291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30623"/>
            <a:ext cx="8229600" cy="532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70291" y="6353784"/>
            <a:ext cx="1780769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2BE2B-C34D-4E7D-9881-EC0136DE6E36}" type="datetime1">
              <a:rPr lang="en-US" smtClean="0"/>
              <a:pPr/>
              <a:t>9/28/2016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29678" y="6522059"/>
            <a:ext cx="1821382" cy="2127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600" b="0" i="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Click To Edit Source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7970" y="6565479"/>
            <a:ext cx="416029" cy="16930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ADB7E-A526-49DE-ABD7-90A5490CACB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686800" y="6569050"/>
            <a:ext cx="0" cy="165734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2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381750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" name="Group 16"/>
          <p:cNvGrpSpPr/>
          <p:nvPr/>
        </p:nvGrpSpPr>
        <p:grpSpPr>
          <a:xfrm>
            <a:off x="0" y="6765925"/>
            <a:ext cx="9144000" cy="92075"/>
            <a:chOff x="-1828800" y="6765925"/>
            <a:chExt cx="10972800" cy="92075"/>
          </a:xfrm>
        </p:grpSpPr>
        <p:grpSp>
          <p:nvGrpSpPr>
            <p:cNvPr id="7" name="Group 14"/>
            <p:cNvGrpSpPr>
              <a:grpSpLocks/>
            </p:cNvGrpSpPr>
            <p:nvPr/>
          </p:nvGrpSpPr>
          <p:grpSpPr bwMode="auto">
            <a:xfrm>
              <a:off x="0" y="6765925"/>
              <a:ext cx="9144000" cy="92075"/>
              <a:chOff x="0" y="6172200"/>
              <a:chExt cx="7239000" cy="91440"/>
            </a:xfrm>
          </p:grpSpPr>
          <p:sp>
            <p:nvSpPr>
              <p:cNvPr id="8" name="Rectangle 7"/>
              <p:cNvSpPr/>
              <p:nvPr userDrawn="1"/>
            </p:nvSpPr>
            <p:spPr>
              <a:xfrm>
                <a:off x="0" y="6172200"/>
                <a:ext cx="1447800" cy="9144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9" name="Rectangle 8"/>
              <p:cNvSpPr/>
              <p:nvPr userDrawn="1"/>
            </p:nvSpPr>
            <p:spPr>
              <a:xfrm>
                <a:off x="1447800" y="6172200"/>
                <a:ext cx="1447800" cy="9144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0" name="Rectangle 9"/>
              <p:cNvSpPr/>
              <p:nvPr userDrawn="1"/>
            </p:nvSpPr>
            <p:spPr>
              <a:xfrm>
                <a:off x="2895600" y="6172200"/>
                <a:ext cx="1447800" cy="9144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1" name="Rectangle 10"/>
              <p:cNvSpPr/>
              <p:nvPr userDrawn="1"/>
            </p:nvSpPr>
            <p:spPr>
              <a:xfrm>
                <a:off x="4343400" y="6172200"/>
                <a:ext cx="1447800" cy="9144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5791200" y="6172200"/>
                <a:ext cx="1447800" cy="9144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sp>
          <p:nvSpPr>
            <p:cNvPr id="16" name="Rectangle 15"/>
            <p:cNvSpPr/>
            <p:nvPr userDrawn="1"/>
          </p:nvSpPr>
          <p:spPr bwMode="auto">
            <a:xfrm>
              <a:off x="-1828800" y="6765925"/>
              <a:ext cx="1828800" cy="920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68656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8" r:id="rId4"/>
    <p:sldLayoutId id="2147483652" r:id="rId5"/>
    <p:sldLayoutId id="2147483653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54" r:id="rId12"/>
    <p:sldLayoutId id="2147483655" r:id="rId13"/>
    <p:sldLayoutId id="2147483669" r:id="rId14"/>
    <p:sldLayoutId id="2147483656" r:id="rId15"/>
    <p:sldLayoutId id="2147483657" r:id="rId16"/>
    <p:sldLayoutId id="2147483658" r:id="rId17"/>
    <p:sldLayoutId id="2147483659" r:id="rId18"/>
    <p:sldLayoutId id="2147483660" r:id="rId19"/>
    <p:sldLayoutId id="2147483661" r:id="rId20"/>
    <p:sldLayoutId id="2147483662" r:id="rId2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92150" indent="-234950" algn="l" defTabSz="914400" rtl="0" eaLnBrk="1" latinLnBrk="0" hangingPunct="1">
        <a:spcBef>
          <a:spcPct val="20000"/>
        </a:spcBef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anose="05000000000000000000" pitchFamily="2" charset="2"/>
        <a:buChar char="§"/>
        <a:defRPr sz="1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anose="05000000000000000000" pitchFamily="2" charset="2"/>
        <a:buChar char="§"/>
        <a:defRPr sz="1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5" name="Straight Connector 104"/>
          <p:cNvCxnSpPr/>
          <p:nvPr/>
        </p:nvCxnSpPr>
        <p:spPr>
          <a:xfrm>
            <a:off x="1933193" y="2983170"/>
            <a:ext cx="274320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1996145" y="4311214"/>
            <a:ext cx="194842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6416150" y="5086666"/>
            <a:ext cx="194842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6911450" y="4367580"/>
            <a:ext cx="194842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0" y="1313707"/>
            <a:ext cx="91440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0" y="6051015"/>
            <a:ext cx="91440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507914" y="3666175"/>
            <a:ext cx="194842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2518953" y="4978883"/>
            <a:ext cx="194842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3029" y="433250"/>
            <a:ext cx="8577942" cy="532421"/>
          </a:xfrm>
        </p:spPr>
        <p:txBody>
          <a:bodyPr anchor="b">
            <a:noAutofit/>
          </a:bodyPr>
          <a:lstStyle/>
          <a:p>
            <a:pPr algn="r"/>
            <a:r>
              <a:rPr lang="en-US" sz="2800" spc="-40" dirty="0"/>
              <a:t>Progress Toward Artificial Pancreas (AP) Systems – A </a:t>
            </a:r>
            <a:r>
              <a:rPr lang="en-US" sz="2800" spc="-40" dirty="0" smtClean="0"/>
              <a:t>Timeline</a:t>
            </a:r>
            <a:br>
              <a:rPr lang="en-US" sz="2800" spc="-40" dirty="0" smtClean="0"/>
            </a:br>
            <a:r>
              <a:rPr lang="en-US" sz="1200" spc="-40" dirty="0" smtClean="0"/>
              <a:t>9.28.16</a:t>
            </a:r>
            <a:endParaRPr lang="en-US" sz="1200" spc="-4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ADB7E-A526-49DE-ABD7-90A5490CACB5}" type="slidenum">
              <a:rPr lang="en-US" smtClean="0"/>
              <a:pPr/>
              <a:t>1</a:t>
            </a:fld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1996145" y="1546236"/>
            <a:ext cx="194842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1" name="Group 130"/>
          <p:cNvGrpSpPr/>
          <p:nvPr/>
        </p:nvGrpSpPr>
        <p:grpSpPr>
          <a:xfrm>
            <a:off x="1872344" y="1039331"/>
            <a:ext cx="955070" cy="5285616"/>
            <a:chOff x="1847630" y="1167350"/>
            <a:chExt cx="955070" cy="5285616"/>
          </a:xfrm>
        </p:grpSpPr>
        <p:grpSp>
          <p:nvGrpSpPr>
            <p:cNvPr id="82" name="Group 81"/>
            <p:cNvGrpSpPr/>
            <p:nvPr/>
          </p:nvGrpSpPr>
          <p:grpSpPr>
            <a:xfrm>
              <a:off x="1847630" y="1167350"/>
              <a:ext cx="955070" cy="5285616"/>
              <a:chOff x="409501" y="1167350"/>
              <a:chExt cx="688254" cy="5285616"/>
            </a:xfrm>
          </p:grpSpPr>
          <p:sp>
            <p:nvSpPr>
              <p:cNvPr id="59" name="Rectangle 58"/>
              <p:cNvSpPr/>
              <p:nvPr/>
            </p:nvSpPr>
            <p:spPr>
              <a:xfrm rot="5400000">
                <a:off x="-919875" y="4364120"/>
                <a:ext cx="3360204" cy="269627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>
                <a:outerShdw blurRad="88900" dist="38100" dir="10800000" algn="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 rot="5400000">
                <a:off x="87327" y="1973018"/>
                <a:ext cx="1345800" cy="269627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>
                <a:outerShdw blurRad="88900" dist="38100" dir="10800000" algn="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Trapezoid 77"/>
              <p:cNvSpPr/>
              <p:nvPr/>
            </p:nvSpPr>
            <p:spPr>
              <a:xfrm rot="16200000" flipH="1">
                <a:off x="383144" y="5942023"/>
                <a:ext cx="752259" cy="269627"/>
              </a:xfrm>
              <a:prstGeom prst="trapezoid">
                <a:avLst>
                  <a:gd name="adj" fmla="val 56087"/>
                </a:avLst>
              </a:prstGeom>
              <a:gradFill>
                <a:gsLst>
                  <a:gs pos="11000">
                    <a:schemeClr val="tx2">
                      <a:lumMod val="50000"/>
                    </a:schemeClr>
                  </a:gs>
                  <a:gs pos="32000">
                    <a:schemeClr val="tx2">
                      <a:lumMod val="88000"/>
                      <a:lumOff val="12000"/>
                    </a:schemeClr>
                  </a:gs>
                  <a:gs pos="46000">
                    <a:schemeClr val="tx2"/>
                  </a:gs>
                </a:gsLst>
                <a:lin ang="9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ight Triangle 78"/>
              <p:cNvSpPr/>
              <p:nvPr/>
            </p:nvSpPr>
            <p:spPr>
              <a:xfrm flipV="1">
                <a:off x="894086" y="6185384"/>
                <a:ext cx="203669" cy="267582"/>
              </a:xfrm>
              <a:prstGeom prst="rtTriangle">
                <a:avLst/>
              </a:prstGeom>
              <a:gradFill>
                <a:gsLst>
                  <a:gs pos="100000">
                    <a:schemeClr val="accent1"/>
                  </a:gs>
                  <a:gs pos="22000">
                    <a:schemeClr val="tx2">
                      <a:lumMod val="75000"/>
                    </a:schemeClr>
                  </a:gs>
                </a:gsLst>
                <a:lin ang="126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Trapezoid 89"/>
              <p:cNvSpPr/>
              <p:nvPr/>
            </p:nvSpPr>
            <p:spPr>
              <a:xfrm rot="5400000">
                <a:off x="384097" y="1408667"/>
                <a:ext cx="752259" cy="269627"/>
              </a:xfrm>
              <a:prstGeom prst="trapezoid">
                <a:avLst>
                  <a:gd name="adj" fmla="val 56087"/>
                </a:avLst>
              </a:prstGeom>
              <a:gradFill>
                <a:gsLst>
                  <a:gs pos="11000">
                    <a:schemeClr val="tx2">
                      <a:lumMod val="50000"/>
                    </a:schemeClr>
                  </a:gs>
                  <a:gs pos="32000">
                    <a:schemeClr val="tx2">
                      <a:lumMod val="88000"/>
                      <a:lumOff val="12000"/>
                    </a:schemeClr>
                  </a:gs>
                  <a:gs pos="46000">
                    <a:schemeClr val="tx2"/>
                  </a:gs>
                </a:gsLst>
                <a:lin ang="1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ight Triangle 90"/>
              <p:cNvSpPr/>
              <p:nvPr/>
            </p:nvSpPr>
            <p:spPr>
              <a:xfrm flipH="1">
                <a:off x="409501" y="1167350"/>
                <a:ext cx="215908" cy="267582"/>
              </a:xfrm>
              <a:prstGeom prst="rtTriangle">
                <a:avLst/>
              </a:prstGeom>
              <a:gradFill>
                <a:gsLst>
                  <a:gs pos="100000">
                    <a:schemeClr val="accent1"/>
                  </a:gs>
                  <a:gs pos="22000">
                    <a:schemeClr val="tx2">
                      <a:lumMod val="75000"/>
                    </a:schemeClr>
                  </a:gs>
                </a:gsLst>
                <a:lin ang="126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Oval 24"/>
            <p:cNvSpPr/>
            <p:nvPr/>
          </p:nvSpPr>
          <p:spPr>
            <a:xfrm>
              <a:off x="2159228" y="1491557"/>
              <a:ext cx="347472" cy="3474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</a:ln>
            <a:effectLst>
              <a:innerShdw blurRad="38100" dist="38100" dir="18900000">
                <a:prstClr val="black">
                  <a:alpha val="2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900" b="1" spc="-20" dirty="0">
                  <a:solidFill>
                    <a:schemeClr val="accent1"/>
                  </a:solidFill>
                </a:rPr>
                <a:t>1970s</a:t>
              </a:r>
            </a:p>
          </p:txBody>
        </p:sp>
        <p:sp>
          <p:nvSpPr>
            <p:cNvPr id="95" name="Oval 94"/>
            <p:cNvSpPr/>
            <p:nvPr/>
          </p:nvSpPr>
          <p:spPr>
            <a:xfrm>
              <a:off x="2159228" y="2271938"/>
              <a:ext cx="347472" cy="3474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</a:ln>
            <a:effectLst>
              <a:innerShdw blurRad="38100" dist="38100" dir="18900000">
                <a:prstClr val="black">
                  <a:alpha val="2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900" b="1" spc="-20" dirty="0">
                  <a:solidFill>
                    <a:schemeClr val="accent1"/>
                  </a:solidFill>
                </a:rPr>
                <a:t>1980s</a:t>
              </a:r>
            </a:p>
          </p:txBody>
        </p:sp>
        <p:sp>
          <p:nvSpPr>
            <p:cNvPr id="96" name="Oval 95"/>
            <p:cNvSpPr/>
            <p:nvPr/>
          </p:nvSpPr>
          <p:spPr>
            <a:xfrm>
              <a:off x="2159228" y="2937453"/>
              <a:ext cx="347472" cy="3474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</a:ln>
            <a:effectLst>
              <a:innerShdw blurRad="38100" dist="38100" dir="18900000">
                <a:prstClr val="black">
                  <a:alpha val="2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900" b="1" spc="-20" dirty="0">
                  <a:solidFill>
                    <a:schemeClr val="accent1"/>
                  </a:solidFill>
                </a:rPr>
                <a:t>2004</a:t>
              </a:r>
            </a:p>
          </p:txBody>
        </p:sp>
        <p:sp>
          <p:nvSpPr>
            <p:cNvPr id="97" name="Oval 96"/>
            <p:cNvSpPr/>
            <p:nvPr/>
          </p:nvSpPr>
          <p:spPr>
            <a:xfrm>
              <a:off x="2160060" y="3602968"/>
              <a:ext cx="346640" cy="34664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</a:ln>
            <a:effectLst>
              <a:innerShdw blurRad="38100" dist="38100" dir="18900000">
                <a:prstClr val="black">
                  <a:alpha val="2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900" b="1" spc="-20" dirty="0">
                  <a:solidFill>
                    <a:schemeClr val="accent1"/>
                  </a:solidFill>
                </a:rPr>
                <a:t>2005</a:t>
              </a:r>
            </a:p>
          </p:txBody>
        </p:sp>
        <p:sp>
          <p:nvSpPr>
            <p:cNvPr id="98" name="Oval 97"/>
            <p:cNvSpPr/>
            <p:nvPr/>
          </p:nvSpPr>
          <p:spPr>
            <a:xfrm>
              <a:off x="2159228" y="4267651"/>
              <a:ext cx="347472" cy="3474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</a:ln>
            <a:effectLst>
              <a:innerShdw blurRad="38100" dist="38100" dir="18900000">
                <a:prstClr val="black">
                  <a:alpha val="2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900" b="1" spc="-20" dirty="0">
                  <a:solidFill>
                    <a:schemeClr val="accent1"/>
                  </a:solidFill>
                </a:rPr>
                <a:t>2006</a:t>
              </a:r>
            </a:p>
          </p:txBody>
        </p:sp>
        <p:sp>
          <p:nvSpPr>
            <p:cNvPr id="100" name="Oval 99"/>
            <p:cNvSpPr/>
            <p:nvPr/>
          </p:nvSpPr>
          <p:spPr>
            <a:xfrm>
              <a:off x="2159228" y="4933166"/>
              <a:ext cx="347472" cy="3474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</a:ln>
            <a:effectLst>
              <a:innerShdw blurRad="38100" dist="38100" dir="18900000">
                <a:prstClr val="black">
                  <a:alpha val="2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900" b="1" spc="-20" dirty="0">
                  <a:solidFill>
                    <a:schemeClr val="accent1"/>
                  </a:solidFill>
                </a:rPr>
                <a:t>2008</a:t>
              </a:r>
            </a:p>
          </p:txBody>
        </p:sp>
        <p:sp>
          <p:nvSpPr>
            <p:cNvPr id="101" name="Oval 100"/>
            <p:cNvSpPr/>
            <p:nvPr/>
          </p:nvSpPr>
          <p:spPr>
            <a:xfrm>
              <a:off x="2159228" y="5598680"/>
              <a:ext cx="347472" cy="3474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</a:ln>
            <a:effectLst>
              <a:innerShdw blurRad="38100" dist="38100" dir="18900000">
                <a:prstClr val="black">
                  <a:alpha val="2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900" b="1" spc="-20" dirty="0">
                  <a:solidFill>
                    <a:schemeClr val="accent1"/>
                  </a:solidFill>
                </a:rPr>
                <a:t>2009</a:t>
              </a:r>
            </a:p>
          </p:txBody>
        </p:sp>
      </p:grpSp>
      <p:cxnSp>
        <p:nvCxnSpPr>
          <p:cNvPr id="106" name="Straight Connector 105"/>
          <p:cNvCxnSpPr/>
          <p:nvPr/>
        </p:nvCxnSpPr>
        <p:spPr>
          <a:xfrm>
            <a:off x="2531414" y="2321881"/>
            <a:ext cx="194842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1982353" y="5650031"/>
            <a:ext cx="194842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4572000" y="1375235"/>
            <a:ext cx="0" cy="4614252"/>
          </a:xfrm>
          <a:prstGeom prst="line">
            <a:avLst/>
          </a:prstGeom>
          <a:ln w="19050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6899566" y="1547345"/>
            <a:ext cx="194842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6911450" y="2949945"/>
            <a:ext cx="194842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6405601" y="2243696"/>
            <a:ext cx="194842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6416150" y="3669024"/>
            <a:ext cx="194842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6897450" y="5783982"/>
            <a:ext cx="194842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0" name="Group 129"/>
          <p:cNvGrpSpPr/>
          <p:nvPr/>
        </p:nvGrpSpPr>
        <p:grpSpPr>
          <a:xfrm>
            <a:off x="6269796" y="1041439"/>
            <a:ext cx="851071" cy="5434959"/>
            <a:chOff x="6347607" y="1169458"/>
            <a:chExt cx="851071" cy="5434959"/>
          </a:xfrm>
        </p:grpSpPr>
        <p:grpSp>
          <p:nvGrpSpPr>
            <p:cNvPr id="84" name="Group 83"/>
            <p:cNvGrpSpPr/>
            <p:nvPr/>
          </p:nvGrpSpPr>
          <p:grpSpPr>
            <a:xfrm>
              <a:off x="6347607" y="1169458"/>
              <a:ext cx="851071" cy="5434959"/>
              <a:chOff x="6293631" y="1169458"/>
              <a:chExt cx="851071" cy="5434959"/>
            </a:xfrm>
          </p:grpSpPr>
          <p:sp>
            <p:nvSpPr>
              <p:cNvPr id="112" name="Rectangle 111"/>
              <p:cNvSpPr/>
              <p:nvPr/>
            </p:nvSpPr>
            <p:spPr>
              <a:xfrm rot="5400000">
                <a:off x="4408494" y="3626481"/>
                <a:ext cx="4743657" cy="374154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>
                <a:outerShdw blurRad="88900" dist="38100" dir="10800000" algn="r" rotWithShape="0">
                  <a:prstClr val="black">
                    <a:alpha val="3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Trapezoid 114"/>
              <p:cNvSpPr/>
              <p:nvPr/>
            </p:nvSpPr>
            <p:spPr>
              <a:xfrm rot="5400000">
                <a:off x="6404193" y="1358512"/>
                <a:ext cx="752259" cy="374154"/>
              </a:xfrm>
              <a:prstGeom prst="trapezoid">
                <a:avLst>
                  <a:gd name="adj" fmla="val 56087"/>
                </a:avLst>
              </a:prstGeom>
              <a:gradFill>
                <a:gsLst>
                  <a:gs pos="11000">
                    <a:schemeClr val="tx2">
                      <a:lumMod val="50000"/>
                    </a:schemeClr>
                  </a:gs>
                  <a:gs pos="32000">
                    <a:schemeClr val="tx2">
                      <a:lumMod val="88000"/>
                      <a:lumOff val="12000"/>
                    </a:schemeClr>
                  </a:gs>
                  <a:gs pos="46000">
                    <a:schemeClr val="tx2"/>
                  </a:gs>
                </a:gsLst>
                <a:lin ang="1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ight Triangle 115"/>
              <p:cNvSpPr/>
              <p:nvPr/>
            </p:nvSpPr>
            <p:spPr>
              <a:xfrm flipH="1">
                <a:off x="6293631" y="1169458"/>
                <a:ext cx="299609" cy="267582"/>
              </a:xfrm>
              <a:prstGeom prst="rtTriangle">
                <a:avLst/>
              </a:prstGeom>
              <a:gradFill>
                <a:gsLst>
                  <a:gs pos="100000">
                    <a:schemeClr val="accent1"/>
                  </a:gs>
                  <a:gs pos="22000">
                    <a:schemeClr val="tx2">
                      <a:lumMod val="75000"/>
                    </a:schemeClr>
                  </a:gs>
                </a:gsLst>
                <a:lin ang="126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/>
              <p:cNvSpPr/>
              <p:nvPr/>
            </p:nvSpPr>
            <p:spPr>
              <a:xfrm rot="5400000">
                <a:off x="6569698" y="5858152"/>
                <a:ext cx="421251" cy="37415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Isosceles Triangle 61"/>
              <p:cNvSpPr/>
              <p:nvPr/>
            </p:nvSpPr>
            <p:spPr>
              <a:xfrm rot="10800000">
                <a:off x="6413302" y="6251167"/>
                <a:ext cx="731400" cy="353250"/>
              </a:xfrm>
              <a:prstGeom prst="triangl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7" name="Oval 116"/>
            <p:cNvSpPr/>
            <p:nvPr/>
          </p:nvSpPr>
          <p:spPr>
            <a:xfrm>
              <a:off x="6660562" y="2197262"/>
              <a:ext cx="347472" cy="3474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</a:ln>
            <a:effectLst>
              <a:innerShdw blurRad="38100" dist="38100" dir="18900000">
                <a:prstClr val="black">
                  <a:alpha val="2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900" b="1" spc="-20" dirty="0">
                  <a:solidFill>
                    <a:schemeClr val="accent1"/>
                  </a:solidFill>
                </a:rPr>
                <a:t>2011</a:t>
              </a:r>
            </a:p>
          </p:txBody>
        </p:sp>
        <p:sp>
          <p:nvSpPr>
            <p:cNvPr id="118" name="Oval 117"/>
            <p:cNvSpPr/>
            <p:nvPr/>
          </p:nvSpPr>
          <p:spPr>
            <a:xfrm>
              <a:off x="6660562" y="2905462"/>
              <a:ext cx="347472" cy="3474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</a:ln>
            <a:effectLst>
              <a:innerShdw blurRad="38100" dist="38100" dir="18900000">
                <a:prstClr val="black">
                  <a:alpha val="2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900" b="1" spc="-20" dirty="0">
                  <a:solidFill>
                    <a:schemeClr val="accent1"/>
                  </a:solidFill>
                </a:rPr>
                <a:t>2012</a:t>
              </a:r>
            </a:p>
          </p:txBody>
        </p:sp>
        <p:sp>
          <p:nvSpPr>
            <p:cNvPr id="119" name="Oval 118"/>
            <p:cNvSpPr/>
            <p:nvPr/>
          </p:nvSpPr>
          <p:spPr>
            <a:xfrm>
              <a:off x="6660562" y="3613662"/>
              <a:ext cx="347472" cy="3474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</a:ln>
            <a:effectLst>
              <a:innerShdw blurRad="38100" dist="38100" dir="18900000">
                <a:prstClr val="black">
                  <a:alpha val="2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900" b="1" spc="-20" dirty="0">
                  <a:solidFill>
                    <a:schemeClr val="accent1"/>
                  </a:solidFill>
                </a:rPr>
                <a:t>2013</a:t>
              </a:r>
            </a:p>
          </p:txBody>
        </p:sp>
        <p:sp>
          <p:nvSpPr>
            <p:cNvPr id="121" name="Oval 120"/>
            <p:cNvSpPr/>
            <p:nvPr/>
          </p:nvSpPr>
          <p:spPr>
            <a:xfrm>
              <a:off x="6660562" y="5030064"/>
              <a:ext cx="347472" cy="3474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</a:ln>
            <a:effectLst>
              <a:innerShdw blurRad="38100" dist="38100" dir="18900000">
                <a:prstClr val="black">
                  <a:alpha val="2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900" b="1" spc="-20" dirty="0">
                  <a:solidFill>
                    <a:schemeClr val="accent1"/>
                  </a:solidFill>
                </a:rPr>
                <a:t>2015</a:t>
              </a:r>
            </a:p>
          </p:txBody>
        </p:sp>
        <p:sp>
          <p:nvSpPr>
            <p:cNvPr id="122" name="Oval 121"/>
            <p:cNvSpPr/>
            <p:nvPr/>
          </p:nvSpPr>
          <p:spPr>
            <a:xfrm>
              <a:off x="6660562" y="5738265"/>
              <a:ext cx="347472" cy="3474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</a:ln>
            <a:effectLst>
              <a:innerShdw blurRad="38100" dist="38100" dir="18900000">
                <a:prstClr val="black">
                  <a:alpha val="2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900" b="1" spc="-20" dirty="0">
                  <a:solidFill>
                    <a:schemeClr val="accent1"/>
                  </a:solidFill>
                </a:rPr>
                <a:t>2016</a:t>
              </a:r>
            </a:p>
          </p:txBody>
        </p:sp>
        <p:sp>
          <p:nvSpPr>
            <p:cNvPr id="102" name="Oval 101"/>
            <p:cNvSpPr/>
            <p:nvPr/>
          </p:nvSpPr>
          <p:spPr>
            <a:xfrm>
              <a:off x="6660562" y="1489062"/>
              <a:ext cx="347472" cy="3474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</a:ln>
            <a:effectLst>
              <a:innerShdw blurRad="38100" dist="38100" dir="18900000">
                <a:prstClr val="black">
                  <a:alpha val="2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900" b="1" spc="-20" dirty="0">
                  <a:solidFill>
                    <a:schemeClr val="accent1"/>
                  </a:solidFill>
                </a:rPr>
                <a:t>2010</a:t>
              </a:r>
            </a:p>
          </p:txBody>
        </p:sp>
        <p:sp>
          <p:nvSpPr>
            <p:cNvPr id="68" name="Oval 67"/>
            <p:cNvSpPr/>
            <p:nvPr/>
          </p:nvSpPr>
          <p:spPr>
            <a:xfrm>
              <a:off x="6660562" y="4321863"/>
              <a:ext cx="347472" cy="34747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/>
              </a:solidFill>
            </a:ln>
            <a:effectLst>
              <a:innerShdw blurRad="38100" dist="38100" dir="18900000">
                <a:prstClr val="black">
                  <a:alpha val="2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900" b="1" spc="-20" dirty="0">
                  <a:solidFill>
                    <a:schemeClr val="accent1"/>
                  </a:solidFill>
                </a:rPr>
                <a:t>2014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263103" y="2804387"/>
            <a:ext cx="1764213" cy="373949"/>
          </a:xfrm>
          <a:prstGeom prst="rect">
            <a:avLst/>
          </a:prstGeom>
          <a:solidFill>
            <a:schemeClr val="bg1"/>
          </a:solidFill>
          <a:effectLst>
            <a:outerShdw dist="10160" algn="r" rotWithShape="0">
              <a:schemeClr val="tx2"/>
            </a:outerShdw>
          </a:effectLst>
        </p:spPr>
        <p:txBody>
          <a:bodyPr wrap="square" lIns="45720" tIns="0" rIns="45720" bIns="0" anchor="ctr">
            <a:spAutoFit/>
          </a:bodyPr>
          <a:lstStyle/>
          <a:p>
            <a:pPr>
              <a:lnSpc>
                <a:spcPct val="90000"/>
              </a:lnSpc>
              <a:spcBef>
                <a:spcPts val="100"/>
              </a:spcBef>
            </a:pPr>
            <a:r>
              <a:rPr lang="en-US" sz="900" b="1" dirty="0"/>
              <a:t>2004: </a:t>
            </a:r>
            <a:r>
              <a:rPr lang="en-US" sz="900" dirty="0"/>
              <a:t>JDRF Yale hypoglycemia grant supports prototype Medtronic </a:t>
            </a:r>
            <a:br>
              <a:rPr lang="en-US" sz="900" dirty="0"/>
            </a:br>
            <a:r>
              <a:rPr lang="en-US" sz="900" dirty="0"/>
              <a:t>AP system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63102" y="3272991"/>
            <a:ext cx="1764213" cy="1284967"/>
          </a:xfrm>
          <a:prstGeom prst="rect">
            <a:avLst/>
          </a:prstGeom>
          <a:solidFill>
            <a:schemeClr val="bg1"/>
          </a:solidFill>
          <a:effectLst>
            <a:outerShdw dist="10160" algn="r" rotWithShape="0">
              <a:schemeClr val="tx2"/>
            </a:outerShdw>
          </a:effectLst>
        </p:spPr>
        <p:txBody>
          <a:bodyPr wrap="square" lIns="45720" tIns="0" rIns="45720" bIns="0" anchor="ctr">
            <a:spAutoFit/>
          </a:bodyPr>
          <a:lstStyle/>
          <a:p>
            <a:pPr>
              <a:lnSpc>
                <a:spcPct val="90000"/>
              </a:lnSpc>
              <a:spcBef>
                <a:spcPts val="100"/>
              </a:spcBef>
            </a:pPr>
            <a:r>
              <a:rPr lang="en-US" sz="900" b="1" dirty="0"/>
              <a:t>March 2006: </a:t>
            </a:r>
            <a:r>
              <a:rPr lang="en-US" sz="900" dirty="0"/>
              <a:t>FDA adds AP to Critical Path </a:t>
            </a:r>
            <a:r>
              <a:rPr lang="en-US" sz="900" dirty="0" smtClean="0"/>
              <a:t>list</a:t>
            </a:r>
          </a:p>
          <a:p>
            <a:pPr>
              <a:lnSpc>
                <a:spcPct val="90000"/>
              </a:lnSpc>
              <a:spcBef>
                <a:spcPts val="100"/>
              </a:spcBef>
            </a:pPr>
            <a:r>
              <a:rPr lang="en-US" sz="900" b="1" dirty="0" smtClean="0"/>
              <a:t>May 2006</a:t>
            </a:r>
            <a:r>
              <a:rPr lang="en-US" sz="900" dirty="0" smtClean="0"/>
              <a:t>: Majority of Congress sends letters to HHS Secretary on how agency can advance AP</a:t>
            </a:r>
            <a:endParaRPr lang="en-US" sz="900" dirty="0"/>
          </a:p>
          <a:p>
            <a:pPr>
              <a:lnSpc>
                <a:spcPct val="90000"/>
              </a:lnSpc>
              <a:spcBef>
                <a:spcPts val="100"/>
              </a:spcBef>
            </a:pPr>
            <a:r>
              <a:rPr lang="en-US" sz="900" b="1" dirty="0"/>
              <a:t>September 2006: </a:t>
            </a:r>
            <a:r>
              <a:rPr lang="en-US" sz="900" dirty="0"/>
              <a:t>JDRF funds CGM Trial and AP Consortium, supporting multiple AP </a:t>
            </a:r>
            <a:r>
              <a:rPr lang="en-US" sz="900" dirty="0" smtClean="0"/>
              <a:t>approaches</a:t>
            </a:r>
          </a:p>
          <a:p>
            <a:pPr>
              <a:lnSpc>
                <a:spcPct val="90000"/>
              </a:lnSpc>
              <a:spcBef>
                <a:spcPts val="100"/>
              </a:spcBef>
            </a:pPr>
            <a:r>
              <a:rPr lang="en-US" sz="900" b="1" dirty="0" smtClean="0"/>
              <a:t>September 2006</a:t>
            </a:r>
            <a:r>
              <a:rPr lang="en-US" sz="900" dirty="0" smtClean="0"/>
              <a:t>: Senate holds hearing on need to develop AP</a:t>
            </a:r>
            <a:endParaRPr lang="en-US" sz="900" dirty="0"/>
          </a:p>
        </p:txBody>
      </p:sp>
      <p:sp>
        <p:nvSpPr>
          <p:cNvPr id="15" name="Rectangle 14"/>
          <p:cNvSpPr/>
          <p:nvPr/>
        </p:nvSpPr>
        <p:spPr>
          <a:xfrm>
            <a:off x="263103" y="4826553"/>
            <a:ext cx="1764213" cy="1147494"/>
          </a:xfrm>
          <a:prstGeom prst="rect">
            <a:avLst/>
          </a:prstGeom>
          <a:solidFill>
            <a:schemeClr val="bg1"/>
          </a:solidFill>
          <a:effectLst>
            <a:outerShdw dist="10160" algn="r" rotWithShape="0">
              <a:schemeClr val="tx2"/>
            </a:outerShdw>
          </a:effectLst>
        </p:spPr>
        <p:txBody>
          <a:bodyPr wrap="square" lIns="45720" tIns="0" rIns="45720" bIns="0" anchor="ctr">
            <a:spAutoFit/>
          </a:bodyPr>
          <a:lstStyle/>
          <a:p>
            <a:pPr>
              <a:lnSpc>
                <a:spcPct val="90000"/>
              </a:lnSpc>
              <a:spcBef>
                <a:spcPts val="100"/>
              </a:spcBef>
            </a:pPr>
            <a:r>
              <a:rPr lang="en-US" sz="900" b="1" spc="-20" dirty="0"/>
              <a:t>May 2009: </a:t>
            </a:r>
            <a:r>
              <a:rPr lang="en-US" sz="900" spc="-20" dirty="0"/>
              <a:t>JDRF partners with Helmsley Charitable Trust to accelerate AP </a:t>
            </a:r>
          </a:p>
          <a:p>
            <a:pPr>
              <a:lnSpc>
                <a:spcPct val="90000"/>
              </a:lnSpc>
              <a:spcBef>
                <a:spcPts val="100"/>
              </a:spcBef>
            </a:pPr>
            <a:r>
              <a:rPr lang="en-US" sz="900" b="1" spc="-20" dirty="0"/>
              <a:t>June 2009: </a:t>
            </a:r>
            <a:r>
              <a:rPr lang="en-US" sz="900" spc="-20" dirty="0"/>
              <a:t>JDRF’s Aaron Kowalski publishes six step roadmap for AP research and development</a:t>
            </a:r>
            <a:r>
              <a:rPr lang="en-US" sz="900" spc="-20" baseline="30000" dirty="0"/>
              <a:t>2</a:t>
            </a:r>
          </a:p>
          <a:p>
            <a:pPr>
              <a:lnSpc>
                <a:spcPct val="90000"/>
              </a:lnSpc>
              <a:spcBef>
                <a:spcPts val="100"/>
              </a:spcBef>
            </a:pPr>
            <a:r>
              <a:rPr lang="en-US" sz="900" b="1" spc="-20" dirty="0"/>
              <a:t>September 2009: </a:t>
            </a:r>
            <a:r>
              <a:rPr lang="en-US" sz="900" spc="-20" dirty="0"/>
              <a:t>NIH funds $23 million in AP grants from Special Diabetes Program</a:t>
            </a:r>
          </a:p>
        </p:txBody>
      </p:sp>
      <p:sp>
        <p:nvSpPr>
          <p:cNvPr id="66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1908479" y="6522059"/>
            <a:ext cx="2726510" cy="212725"/>
          </a:xfrm>
        </p:spPr>
        <p:txBody>
          <a:bodyPr/>
          <a:lstStyle/>
          <a:p>
            <a:pPr algn="l"/>
            <a:r>
              <a:rPr lang="en-US" baseline="30000" dirty="0"/>
              <a:t>1</a:t>
            </a:r>
            <a:r>
              <a:rPr lang="en-US" dirty="0"/>
              <a:t> </a:t>
            </a:r>
            <a:r>
              <a:rPr lang="en-US" dirty="0" err="1"/>
              <a:t>Weinzimer</a:t>
            </a:r>
            <a:r>
              <a:rPr lang="en-US" dirty="0"/>
              <a:t> et al. 2008. Diabetes Care 31(5): 934-939</a:t>
            </a:r>
          </a:p>
          <a:p>
            <a:pPr algn="l"/>
            <a:r>
              <a:rPr lang="en-US" baseline="30000" dirty="0"/>
              <a:t>2 </a:t>
            </a:r>
            <a:r>
              <a:rPr lang="en-US" dirty="0"/>
              <a:t>Kowalski, Aaron J. Diabetes </a:t>
            </a:r>
            <a:r>
              <a:rPr lang="en-US" dirty="0" err="1"/>
              <a:t>Technol</a:t>
            </a:r>
            <a:r>
              <a:rPr lang="en-US" dirty="0"/>
              <a:t> </a:t>
            </a:r>
            <a:r>
              <a:rPr lang="en-US" dirty="0" err="1"/>
              <a:t>Ther</a:t>
            </a:r>
            <a:r>
              <a:rPr lang="en-US" dirty="0"/>
              <a:t>. 2009 Jun;11 </a:t>
            </a:r>
            <a:r>
              <a:rPr lang="en-US" dirty="0" err="1"/>
              <a:t>Suppl</a:t>
            </a:r>
            <a:r>
              <a:rPr lang="en-US" dirty="0"/>
              <a:t> 1:S113-9</a:t>
            </a:r>
          </a:p>
        </p:txBody>
      </p:sp>
      <p:sp>
        <p:nvSpPr>
          <p:cNvPr id="67" name="Footer Placeholder 17"/>
          <p:cNvSpPr txBox="1">
            <a:spLocks/>
          </p:cNvSpPr>
          <p:nvPr/>
        </p:nvSpPr>
        <p:spPr>
          <a:xfrm>
            <a:off x="4729747" y="6522059"/>
            <a:ext cx="2726510" cy="212725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 marL="0" algn="r" defTabSz="914400" rtl="0" eaLnBrk="1" latinLnBrk="0" hangingPunct="1">
              <a:defRPr sz="600" b="0" i="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aseline="30000" dirty="0"/>
              <a:t>3 </a:t>
            </a:r>
            <a:r>
              <a:rPr lang="en-US" dirty="0" err="1"/>
              <a:t>Kovatchev</a:t>
            </a:r>
            <a:r>
              <a:rPr lang="en-US" dirty="0"/>
              <a:t> et al. 2010. Journal of Diabetes Science and Technology 4(6): 1374-1381</a:t>
            </a:r>
          </a:p>
          <a:p>
            <a:pPr algn="l"/>
            <a:r>
              <a:rPr lang="en-US" baseline="30000" dirty="0"/>
              <a:t>4 </a:t>
            </a:r>
            <a:r>
              <a:rPr lang="en-US" dirty="0" err="1"/>
              <a:t>Thabit</a:t>
            </a:r>
            <a:r>
              <a:rPr lang="en-US" dirty="0"/>
              <a:t> et al. 2015. </a:t>
            </a:r>
            <a:r>
              <a:rPr lang="en-US" i="1" dirty="0"/>
              <a:t>New England Journal of Medicine </a:t>
            </a:r>
            <a:r>
              <a:rPr lang="en-US" dirty="0"/>
              <a:t>373(22): 2129-2140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665999" y="1565240"/>
            <a:ext cx="1764214" cy="1396793"/>
          </a:xfrm>
          <a:prstGeom prst="rect">
            <a:avLst/>
          </a:prstGeom>
          <a:solidFill>
            <a:schemeClr val="bg1"/>
          </a:solidFill>
          <a:effectLst>
            <a:outerShdw dist="10160" algn="r" rotWithShape="0">
              <a:schemeClr val="tx2"/>
            </a:outerShdw>
          </a:effectLst>
        </p:spPr>
        <p:txBody>
          <a:bodyPr wrap="square" lIns="45720" tIns="0" rIns="45720" bIns="0" anchor="ctr">
            <a:spAutoFit/>
          </a:bodyPr>
          <a:lstStyle/>
          <a:p>
            <a:pPr>
              <a:lnSpc>
                <a:spcPct val="90000"/>
              </a:lnSpc>
              <a:spcBef>
                <a:spcPts val="100"/>
              </a:spcBef>
            </a:pPr>
            <a:r>
              <a:rPr lang="en-US" sz="900" b="1" dirty="0"/>
              <a:t>March 2011: </a:t>
            </a:r>
            <a:r>
              <a:rPr lang="en-US" sz="900" dirty="0"/>
              <a:t>Based on recommendations from clinical panel, JDRF develops and submits an AP guidance to </a:t>
            </a:r>
            <a:r>
              <a:rPr lang="en-US" sz="900" dirty="0" smtClean="0"/>
              <a:t>FDA</a:t>
            </a:r>
          </a:p>
          <a:p>
            <a:pPr>
              <a:lnSpc>
                <a:spcPct val="90000"/>
              </a:lnSpc>
              <a:spcBef>
                <a:spcPts val="100"/>
              </a:spcBef>
            </a:pPr>
            <a:r>
              <a:rPr lang="en-US" sz="900" b="1" dirty="0" smtClean="0"/>
              <a:t>April/May 2011</a:t>
            </a:r>
            <a:r>
              <a:rPr lang="en-US" sz="900" dirty="0" smtClean="0"/>
              <a:t>: Majority of Congress sends letters to FDA urging next steps in AP development</a:t>
            </a:r>
          </a:p>
          <a:p>
            <a:pPr>
              <a:lnSpc>
                <a:spcPct val="90000"/>
              </a:lnSpc>
              <a:spcBef>
                <a:spcPts val="100"/>
              </a:spcBef>
            </a:pPr>
            <a:r>
              <a:rPr lang="en-US" sz="900" b="1" dirty="0" smtClean="0"/>
              <a:t>November 2011</a:t>
            </a:r>
            <a:r>
              <a:rPr lang="en-US" sz="900" dirty="0" smtClean="0"/>
              <a:t>: Senate press conference urging FDA to issue clear and reasonable FDA guidance</a:t>
            </a:r>
            <a:endParaRPr lang="en-US" sz="900" dirty="0"/>
          </a:p>
        </p:txBody>
      </p:sp>
      <p:sp>
        <p:nvSpPr>
          <p:cNvPr id="21" name="Rectangle 20"/>
          <p:cNvSpPr/>
          <p:nvPr/>
        </p:nvSpPr>
        <p:spPr>
          <a:xfrm>
            <a:off x="7065820" y="4665440"/>
            <a:ext cx="1926494" cy="1297791"/>
          </a:xfrm>
          <a:prstGeom prst="rect">
            <a:avLst/>
          </a:prstGeom>
          <a:solidFill>
            <a:schemeClr val="bg1"/>
          </a:solidFill>
          <a:effectLst>
            <a:outerShdw dist="10160" dir="10800000" algn="r" rotWithShape="0">
              <a:schemeClr val="tx2"/>
            </a:outerShdw>
          </a:effectLst>
        </p:spPr>
        <p:txBody>
          <a:bodyPr wrap="square" lIns="45720" tIns="0" rIns="45720" bIns="0" anchor="ctr">
            <a:spAutoFit/>
          </a:bodyPr>
          <a:lstStyle/>
          <a:p>
            <a:pPr>
              <a:lnSpc>
                <a:spcPct val="90000"/>
              </a:lnSpc>
              <a:spcBef>
                <a:spcPts val="100"/>
              </a:spcBef>
            </a:pPr>
            <a:r>
              <a:rPr lang="en-US" sz="900" b="1" spc="-40" dirty="0"/>
              <a:t>February 2016</a:t>
            </a:r>
            <a:r>
              <a:rPr lang="en-US" sz="900" spc="-40" dirty="0"/>
              <a:t>: Insulet announces AP plans</a:t>
            </a:r>
          </a:p>
          <a:p>
            <a:pPr>
              <a:lnSpc>
                <a:spcPct val="90000"/>
              </a:lnSpc>
              <a:spcBef>
                <a:spcPts val="100"/>
              </a:spcBef>
            </a:pPr>
            <a:r>
              <a:rPr lang="en-US" sz="900" b="1" spc="-40" dirty="0"/>
              <a:t>April 2016</a:t>
            </a:r>
            <a:r>
              <a:rPr lang="en-US" sz="900" spc="-40" dirty="0"/>
              <a:t>: BetaBionics launches</a:t>
            </a:r>
          </a:p>
          <a:p>
            <a:pPr>
              <a:lnSpc>
                <a:spcPct val="90000"/>
              </a:lnSpc>
              <a:spcBef>
                <a:spcPts val="100"/>
              </a:spcBef>
            </a:pPr>
            <a:r>
              <a:rPr lang="en-US" sz="900" b="1" spc="-40" dirty="0"/>
              <a:t>March 2016: </a:t>
            </a:r>
            <a:r>
              <a:rPr lang="en-US" sz="900" spc="-40" dirty="0"/>
              <a:t>JDRF, Helmsley Charitable Trust &amp; T1D Exchange launch health policy initiative </a:t>
            </a:r>
          </a:p>
          <a:p>
            <a:pPr>
              <a:lnSpc>
                <a:spcPct val="90000"/>
              </a:lnSpc>
              <a:spcBef>
                <a:spcPts val="100"/>
              </a:spcBef>
            </a:pPr>
            <a:r>
              <a:rPr lang="en-US" sz="900" b="1" spc="-40" dirty="0"/>
              <a:t>June 2016: </a:t>
            </a:r>
            <a:r>
              <a:rPr lang="en-US" sz="900" spc="-40" dirty="0"/>
              <a:t>Medtronic files for premarket approval for 670G</a:t>
            </a:r>
          </a:p>
          <a:p>
            <a:pPr>
              <a:lnSpc>
                <a:spcPct val="90000"/>
              </a:lnSpc>
              <a:spcBef>
                <a:spcPts val="100"/>
              </a:spcBef>
            </a:pPr>
            <a:r>
              <a:rPr lang="en-US" sz="900" b="1" spc="-40" dirty="0"/>
              <a:t>September 2016: </a:t>
            </a:r>
            <a:r>
              <a:rPr lang="en-US" sz="900" spc="-40" dirty="0"/>
              <a:t>FDA approves 670G – the first hybrid closed loop system –  for use for in people with diabetes 14 years and above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665999" y="3416876"/>
            <a:ext cx="1764214" cy="498598"/>
          </a:xfrm>
          <a:prstGeom prst="rect">
            <a:avLst/>
          </a:prstGeom>
          <a:solidFill>
            <a:schemeClr val="bg1"/>
          </a:solidFill>
          <a:effectLst>
            <a:outerShdw dist="10160" algn="r" rotWithShape="0">
              <a:schemeClr val="tx2"/>
            </a:outerShdw>
          </a:effectLst>
        </p:spPr>
        <p:txBody>
          <a:bodyPr wrap="square" lIns="45720" tIns="0" rIns="45720" bIns="0" anchor="ctr">
            <a:spAutoFit/>
          </a:bodyPr>
          <a:lstStyle/>
          <a:p>
            <a:pPr>
              <a:lnSpc>
                <a:spcPct val="90000"/>
              </a:lnSpc>
              <a:spcBef>
                <a:spcPts val="100"/>
              </a:spcBef>
            </a:pPr>
            <a:r>
              <a:rPr lang="en-US" sz="900" b="1" dirty="0"/>
              <a:t>September 2013: </a:t>
            </a:r>
            <a:r>
              <a:rPr lang="en-US" sz="900" dirty="0"/>
              <a:t>FDA approves Medtronic 530G, a first step towards an AP system, which stops insulin delivery when glucose is low</a:t>
            </a:r>
          </a:p>
        </p:txBody>
      </p:sp>
      <p:sp>
        <p:nvSpPr>
          <p:cNvPr id="9" name="Rectangle 8"/>
          <p:cNvSpPr/>
          <p:nvPr/>
        </p:nvSpPr>
        <p:spPr>
          <a:xfrm>
            <a:off x="263103" y="1408637"/>
            <a:ext cx="1764214" cy="373949"/>
          </a:xfrm>
          <a:prstGeom prst="rect">
            <a:avLst/>
          </a:prstGeom>
          <a:solidFill>
            <a:schemeClr val="bg1"/>
          </a:solidFill>
          <a:effectLst>
            <a:outerShdw dist="10160" algn="r" rotWithShape="0">
              <a:schemeClr val="tx2"/>
            </a:outerShdw>
          </a:effectLst>
        </p:spPr>
        <p:txBody>
          <a:bodyPr wrap="square" lIns="45720" tIns="0" rIns="45720" bIns="0" anchor="ctr">
            <a:spAutoFit/>
          </a:bodyPr>
          <a:lstStyle/>
          <a:p>
            <a:pPr>
              <a:lnSpc>
                <a:spcPct val="90000"/>
              </a:lnSpc>
              <a:spcBef>
                <a:spcPts val="100"/>
              </a:spcBef>
            </a:pPr>
            <a:r>
              <a:rPr lang="en-US" sz="900" b="1" dirty="0"/>
              <a:t>1970s</a:t>
            </a:r>
            <a:r>
              <a:rPr lang="en-US" sz="900" dirty="0"/>
              <a:t>: </a:t>
            </a:r>
            <a:r>
              <a:rPr lang="en-US" sz="900" dirty="0" err="1"/>
              <a:t>Biostator</a:t>
            </a:r>
            <a:r>
              <a:rPr lang="en-US" sz="900" dirty="0"/>
              <a:t>, a  refrigerator-sized hospital based system released</a:t>
            </a:r>
          </a:p>
        </p:txBody>
      </p:sp>
      <p:sp>
        <p:nvSpPr>
          <p:cNvPr id="10" name="Rectangle 9"/>
          <p:cNvSpPr/>
          <p:nvPr/>
        </p:nvSpPr>
        <p:spPr>
          <a:xfrm>
            <a:off x="2675060" y="2217320"/>
            <a:ext cx="1764214" cy="216982"/>
          </a:xfrm>
          <a:prstGeom prst="rect">
            <a:avLst/>
          </a:prstGeom>
          <a:solidFill>
            <a:schemeClr val="bg1"/>
          </a:solidFill>
          <a:effectLst>
            <a:outerShdw dist="10160" dir="10800000" algn="r" rotWithShape="0">
              <a:schemeClr val="tx2"/>
            </a:outerShdw>
          </a:effectLst>
        </p:spPr>
        <p:txBody>
          <a:bodyPr wrap="square" lIns="45720" tIns="45720" rIns="45720" bIns="45720" anchor="ctr">
            <a:spAutoFit/>
          </a:bodyPr>
          <a:lstStyle/>
          <a:p>
            <a:pPr>
              <a:lnSpc>
                <a:spcPct val="90000"/>
              </a:lnSpc>
              <a:spcBef>
                <a:spcPts val="100"/>
              </a:spcBef>
            </a:pPr>
            <a:r>
              <a:rPr lang="en-US" sz="900" b="1" dirty="0"/>
              <a:t>1983: </a:t>
            </a:r>
            <a:r>
              <a:rPr lang="en-US" sz="900" dirty="0"/>
              <a:t>First insulin pump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75060" y="3421936"/>
            <a:ext cx="1764214" cy="511422"/>
          </a:xfrm>
          <a:prstGeom prst="rect">
            <a:avLst/>
          </a:prstGeom>
          <a:solidFill>
            <a:schemeClr val="bg1"/>
          </a:solidFill>
          <a:effectLst>
            <a:outerShdw dist="10160" dir="10800000" algn="r" rotWithShape="0">
              <a:schemeClr val="tx2"/>
            </a:outerShdw>
          </a:effectLst>
        </p:spPr>
        <p:txBody>
          <a:bodyPr wrap="square" lIns="45720" tIns="0" rIns="45720" bIns="0" anchor="ctr">
            <a:spAutoFit/>
          </a:bodyPr>
          <a:lstStyle/>
          <a:p>
            <a:pPr>
              <a:lnSpc>
                <a:spcPct val="90000"/>
              </a:lnSpc>
              <a:spcBef>
                <a:spcPts val="100"/>
              </a:spcBef>
            </a:pPr>
            <a:r>
              <a:rPr lang="en-US" sz="900" b="1" dirty="0"/>
              <a:t>July 2005: </a:t>
            </a:r>
            <a:r>
              <a:rPr lang="en-US" sz="900" dirty="0"/>
              <a:t>FDA approves first real-time CGM </a:t>
            </a:r>
          </a:p>
          <a:p>
            <a:pPr>
              <a:lnSpc>
                <a:spcPct val="90000"/>
              </a:lnSpc>
              <a:spcBef>
                <a:spcPts val="100"/>
              </a:spcBef>
            </a:pPr>
            <a:r>
              <a:rPr lang="en-US" sz="900" b="1" dirty="0"/>
              <a:t>October 2005: </a:t>
            </a:r>
            <a:r>
              <a:rPr lang="en-US" sz="900" dirty="0"/>
              <a:t>JDRF launches Artificial Pancreas Project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675060" y="4273653"/>
            <a:ext cx="1772226" cy="1383969"/>
          </a:xfrm>
          <a:prstGeom prst="rect">
            <a:avLst/>
          </a:prstGeom>
          <a:solidFill>
            <a:schemeClr val="bg1"/>
          </a:solidFill>
          <a:effectLst>
            <a:outerShdw dist="10160" dir="10800000" algn="r" rotWithShape="0">
              <a:schemeClr val="tx2"/>
            </a:outerShdw>
          </a:effectLst>
        </p:spPr>
        <p:txBody>
          <a:bodyPr wrap="square" lIns="45720" tIns="0" rIns="45720" bIns="0" anchor="ctr">
            <a:spAutoFit/>
          </a:bodyPr>
          <a:lstStyle/>
          <a:p>
            <a:pPr>
              <a:lnSpc>
                <a:spcPct val="90000"/>
              </a:lnSpc>
              <a:spcBef>
                <a:spcPts val="100"/>
              </a:spcBef>
            </a:pPr>
            <a:r>
              <a:rPr lang="en-US" sz="900" b="1" dirty="0"/>
              <a:t>May 2008</a:t>
            </a:r>
            <a:r>
              <a:rPr lang="en-US" sz="900" dirty="0"/>
              <a:t>: Yale research, funded by JDRF and NIH, shows for the first time a hybrid closed loop approach (a precursor to the 670G) can improve glucose overnight as well as at meal-time vs a fully-automated approach</a:t>
            </a:r>
            <a:r>
              <a:rPr lang="en-US" sz="900" baseline="30000" dirty="0"/>
              <a:t>1</a:t>
            </a:r>
          </a:p>
          <a:p>
            <a:pPr>
              <a:lnSpc>
                <a:spcPct val="90000"/>
              </a:lnSpc>
              <a:spcBef>
                <a:spcPts val="100"/>
              </a:spcBef>
            </a:pPr>
            <a:r>
              <a:rPr lang="en-US" sz="900" b="1" dirty="0"/>
              <a:t>September 2008: </a:t>
            </a:r>
            <a:r>
              <a:rPr lang="en-US" sz="900" dirty="0"/>
              <a:t>JDRF CGM Trial published in New England Journal of Medicine and private plans start to cover them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065821" y="1409721"/>
            <a:ext cx="1770697" cy="636072"/>
          </a:xfrm>
          <a:prstGeom prst="rect">
            <a:avLst/>
          </a:prstGeom>
          <a:solidFill>
            <a:schemeClr val="bg1"/>
          </a:solidFill>
          <a:effectLst>
            <a:outerShdw dist="10160" dir="10800000" algn="r" rotWithShape="0">
              <a:schemeClr val="tx2"/>
            </a:outerShdw>
          </a:effectLst>
        </p:spPr>
        <p:txBody>
          <a:bodyPr wrap="square" lIns="45720" tIns="0" rIns="45720" bIns="0" anchor="ctr">
            <a:spAutoFit/>
          </a:bodyPr>
          <a:lstStyle/>
          <a:p>
            <a:pPr>
              <a:lnSpc>
                <a:spcPct val="90000"/>
              </a:lnSpc>
              <a:spcBef>
                <a:spcPts val="100"/>
              </a:spcBef>
            </a:pPr>
            <a:r>
              <a:rPr lang="en-US" sz="900" b="1" dirty="0"/>
              <a:t>January 2010: </a:t>
            </a:r>
            <a:r>
              <a:rPr lang="en-US" sz="900" dirty="0"/>
              <a:t>JDRF partners with Animas to advance AP systems</a:t>
            </a:r>
            <a:endParaRPr lang="en-US" sz="900" b="1" dirty="0"/>
          </a:p>
          <a:p>
            <a:pPr>
              <a:lnSpc>
                <a:spcPct val="90000"/>
              </a:lnSpc>
              <a:spcBef>
                <a:spcPts val="100"/>
              </a:spcBef>
            </a:pPr>
            <a:r>
              <a:rPr lang="en-US" sz="900" b="1" dirty="0"/>
              <a:t>November 2010: </a:t>
            </a:r>
            <a:r>
              <a:rPr lang="en-US" sz="900" dirty="0"/>
              <a:t>The first international, multisite closed loop study is published</a:t>
            </a:r>
            <a:r>
              <a:rPr lang="en-US" sz="900" baseline="30000" dirty="0"/>
              <a:t>3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065821" y="2540791"/>
            <a:ext cx="1770697" cy="911019"/>
          </a:xfrm>
          <a:prstGeom prst="rect">
            <a:avLst/>
          </a:prstGeom>
          <a:solidFill>
            <a:schemeClr val="bg1"/>
          </a:solidFill>
          <a:effectLst>
            <a:outerShdw dist="10160" dir="10800000" algn="r" rotWithShape="0">
              <a:schemeClr val="tx2"/>
            </a:outerShdw>
          </a:effectLst>
        </p:spPr>
        <p:txBody>
          <a:bodyPr wrap="square" lIns="45720" tIns="0" rIns="45720" bIns="0" anchor="ctr">
            <a:spAutoFit/>
          </a:bodyPr>
          <a:lstStyle/>
          <a:p>
            <a:pPr>
              <a:lnSpc>
                <a:spcPct val="90000"/>
              </a:lnSpc>
              <a:spcBef>
                <a:spcPts val="100"/>
              </a:spcBef>
            </a:pPr>
            <a:r>
              <a:rPr lang="en-US" sz="900" b="1" dirty="0"/>
              <a:t>March 2012</a:t>
            </a:r>
            <a:r>
              <a:rPr lang="en-US" sz="900" dirty="0"/>
              <a:t>: FDA approves the first outpatient AP trial, funded by JDRF</a:t>
            </a:r>
          </a:p>
          <a:p>
            <a:pPr>
              <a:lnSpc>
                <a:spcPct val="90000"/>
              </a:lnSpc>
              <a:spcBef>
                <a:spcPts val="100"/>
              </a:spcBef>
            </a:pPr>
            <a:r>
              <a:rPr lang="en-US" sz="900" b="1" dirty="0"/>
              <a:t>November 2012: </a:t>
            </a:r>
            <a:r>
              <a:rPr lang="en-US" sz="900" dirty="0"/>
              <a:t>FDA releases final AP guidance based on recommendations from JDRF, providing a clear and reasonable regulatory roadmap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665999" y="4622466"/>
            <a:ext cx="1764214" cy="898195"/>
          </a:xfrm>
          <a:prstGeom prst="rect">
            <a:avLst/>
          </a:prstGeom>
          <a:solidFill>
            <a:schemeClr val="bg1"/>
          </a:solidFill>
          <a:effectLst>
            <a:outerShdw dist="10160" algn="r" rotWithShape="0">
              <a:schemeClr val="tx2"/>
            </a:outerShdw>
          </a:effectLst>
        </p:spPr>
        <p:txBody>
          <a:bodyPr wrap="square" lIns="45720" tIns="0" rIns="45720" bIns="0" anchor="ctr">
            <a:spAutoFit/>
          </a:bodyPr>
          <a:lstStyle/>
          <a:p>
            <a:pPr>
              <a:lnSpc>
                <a:spcPct val="90000"/>
              </a:lnSpc>
              <a:spcBef>
                <a:spcPts val="100"/>
              </a:spcBef>
            </a:pPr>
            <a:r>
              <a:rPr lang="en-US" sz="900" b="1" dirty="0"/>
              <a:t>February 2015: </a:t>
            </a:r>
            <a:r>
              <a:rPr lang="en-US" sz="900" dirty="0"/>
              <a:t>Tandem announces AP project</a:t>
            </a:r>
          </a:p>
          <a:p>
            <a:pPr>
              <a:lnSpc>
                <a:spcPct val="90000"/>
              </a:lnSpc>
              <a:spcBef>
                <a:spcPts val="100"/>
              </a:spcBef>
            </a:pPr>
            <a:r>
              <a:rPr lang="en-US" sz="900" b="1" dirty="0"/>
              <a:t>June 2015: </a:t>
            </a:r>
            <a:r>
              <a:rPr lang="en-US" sz="900" dirty="0" err="1"/>
              <a:t>TypeZero</a:t>
            </a:r>
            <a:r>
              <a:rPr lang="en-US" sz="900" dirty="0"/>
              <a:t> forms</a:t>
            </a:r>
          </a:p>
          <a:p>
            <a:pPr>
              <a:lnSpc>
                <a:spcPct val="90000"/>
              </a:lnSpc>
              <a:spcBef>
                <a:spcPts val="100"/>
              </a:spcBef>
            </a:pPr>
            <a:r>
              <a:rPr lang="en-US" sz="900" b="1" dirty="0"/>
              <a:t>November 2015: </a:t>
            </a:r>
            <a:r>
              <a:rPr lang="en-US" sz="900" dirty="0"/>
              <a:t>Study shows at home use of an AP system improved glucose control and reduced hypoglycemia</a:t>
            </a:r>
            <a:r>
              <a:rPr lang="en-US" sz="900" baseline="30000" dirty="0"/>
              <a:t>4</a:t>
            </a:r>
            <a:r>
              <a:rPr lang="en-US" sz="900" dirty="0"/>
              <a:t> </a:t>
            </a:r>
          </a:p>
        </p:txBody>
      </p:sp>
      <p:sp>
        <p:nvSpPr>
          <p:cNvPr id="69" name="Rectangle 68"/>
          <p:cNvSpPr/>
          <p:nvPr/>
        </p:nvSpPr>
        <p:spPr>
          <a:xfrm>
            <a:off x="7065820" y="4055503"/>
            <a:ext cx="1764214" cy="511422"/>
          </a:xfrm>
          <a:prstGeom prst="rect">
            <a:avLst/>
          </a:prstGeom>
          <a:solidFill>
            <a:schemeClr val="bg1"/>
          </a:solidFill>
          <a:effectLst>
            <a:outerShdw dist="10160" dir="10800000" algn="r" rotWithShape="0">
              <a:schemeClr val="tx2"/>
            </a:outerShdw>
          </a:effectLst>
        </p:spPr>
        <p:txBody>
          <a:bodyPr wrap="square" lIns="45720" tIns="0" rIns="45720" bIns="0" anchor="ctr">
            <a:spAutoFit/>
          </a:bodyPr>
          <a:lstStyle/>
          <a:p>
            <a:pPr>
              <a:lnSpc>
                <a:spcPct val="90000"/>
              </a:lnSpc>
              <a:spcBef>
                <a:spcPts val="100"/>
              </a:spcBef>
            </a:pPr>
            <a:r>
              <a:rPr lang="en-US" sz="900" b="1" dirty="0"/>
              <a:t>October 2014: </a:t>
            </a:r>
            <a:r>
              <a:rPr lang="en-US" sz="900" dirty="0"/>
              <a:t>FDA approves </a:t>
            </a:r>
            <a:r>
              <a:rPr lang="en-US" sz="900" dirty="0" err="1"/>
              <a:t>DexCom</a:t>
            </a:r>
            <a:r>
              <a:rPr lang="en-US" sz="900" dirty="0"/>
              <a:t> Share</a:t>
            </a:r>
          </a:p>
          <a:p>
            <a:pPr>
              <a:lnSpc>
                <a:spcPct val="90000"/>
              </a:lnSpc>
              <a:spcBef>
                <a:spcPts val="100"/>
              </a:spcBef>
            </a:pPr>
            <a:r>
              <a:rPr lang="en-US" sz="900" b="1" dirty="0" smtClean="0"/>
              <a:t>November </a:t>
            </a:r>
            <a:r>
              <a:rPr lang="en-US" sz="900" b="1" dirty="0"/>
              <a:t>2014: </a:t>
            </a:r>
            <a:r>
              <a:rPr lang="en-US" sz="900" dirty="0" err="1"/>
              <a:t>Smartloop</a:t>
            </a:r>
            <a:r>
              <a:rPr lang="en-US" sz="900" dirty="0"/>
              <a:t> </a:t>
            </a:r>
            <a:br>
              <a:rPr lang="en-US" sz="900" dirty="0"/>
            </a:br>
            <a:r>
              <a:rPr lang="en-US" sz="900" dirty="0"/>
              <a:t>(now Bigfoot) launches</a:t>
            </a:r>
          </a:p>
        </p:txBody>
      </p:sp>
    </p:spTree>
    <p:extLst>
      <p:ext uri="{BB962C8B-B14F-4D97-AF65-F5344CB8AC3E}">
        <p14:creationId xmlns:p14="http://schemas.microsoft.com/office/powerpoint/2010/main" val="396917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JDRF">
      <a:dk1>
        <a:sysClr val="windowText" lastClr="000000"/>
      </a:dk1>
      <a:lt1>
        <a:sysClr val="window" lastClr="FFFFFF"/>
      </a:lt1>
      <a:dk2>
        <a:srgbClr val="0073CF"/>
      </a:dk2>
      <a:lt2>
        <a:srgbClr val="EEECE1"/>
      </a:lt2>
      <a:accent1>
        <a:srgbClr val="002855"/>
      </a:accent1>
      <a:accent2>
        <a:srgbClr val="40B4E5"/>
      </a:accent2>
      <a:accent3>
        <a:srgbClr val="94D500"/>
      </a:accent3>
      <a:accent4>
        <a:srgbClr val="FFCD00"/>
      </a:accent4>
      <a:accent5>
        <a:srgbClr val="AA7BC9"/>
      </a:accent5>
      <a:accent6>
        <a:srgbClr val="FF3FA4"/>
      </a:accent6>
      <a:hlink>
        <a:srgbClr val="006699"/>
      </a:hlink>
      <a:folHlink>
        <a:srgbClr val="FF5000"/>
      </a:folHlink>
    </a:clrScheme>
    <a:fontScheme name="Calibri - JDRF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JDRF</Template>
  <TotalTime>5325</TotalTime>
  <Words>517</Words>
  <Application>Microsoft Office PowerPoint</Application>
  <PresentationFormat>On-screen Show (4:3)</PresentationFormat>
  <Paragraphs>53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Progress Toward Artificial Pancreas (AP) Systems – A Timeline 9.28.16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 Lau</dc:creator>
  <cp:lastModifiedBy>Cynthia Rice</cp:lastModifiedBy>
  <cp:revision>345</cp:revision>
  <cp:lastPrinted>2016-09-27T20:18:56Z</cp:lastPrinted>
  <dcterms:created xsi:type="dcterms:W3CDTF">2014-05-14T00:59:03Z</dcterms:created>
  <dcterms:modified xsi:type="dcterms:W3CDTF">2016-09-28T13:45:14Z</dcterms:modified>
</cp:coreProperties>
</file>